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Unrealized %</c:v>
                </c:pt>
              </c:strCache>
            </c:strRef>
          </c:tx>
          <c:spPr>
            <a:solidFill>
              <a:srgbClr val="34E0FF"/>
            </a:solidFill>
          </c:spPr>
          <c:cat>
            <c:strRef>
              <c:f>Sheet1!$A$2:$A$5</c:f>
              <c:strCache>
                <c:ptCount val="4"/>
                <c:pt idx="0">
                  <c:v>NLR</c:v>
                </c:pt>
                <c:pt idx="1">
                  <c:v>ETN</c:v>
                </c:pt>
                <c:pt idx="2">
                  <c:v>GRID</c:v>
                </c:pt>
                <c:pt idx="3">
                  <c:v>AMZN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5.86</c:v>
                </c:pt>
                <c:pt idx="1">
                  <c:v>4.94</c:v>
                </c:pt>
                <c:pt idx="2">
                  <c:v>4.05</c:v>
                </c:pt>
                <c:pt idx="3">
                  <c:v>3.32</c:v>
                </c:pt>
              </c:numCache>
            </c:numRef>
          </c:val>
        </c:ser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rgbClr val="EAF2FF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rgbClr val="EAF2FF"/>
                </a:solidFill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2011680"/>
            <a:ext cx="12191695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0" b="1">
                <a:solidFill>
                  <a:srgbClr val="34E0FF"/>
                </a:solidFill>
                <a:latin typeface="Arial"/>
              </a:rPr>
              <a:t>oshal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3474720"/>
            <a:ext cx="12191695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800" b="1">
                <a:solidFill>
                  <a:srgbClr val="EAF2FF"/>
                </a:solidFill>
                <a:latin typeface="Arial"/>
              </a:rPr>
              <a:t>DAILY TRADING REPORT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4206240"/>
            <a:ext cx="12191695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8AA0C8"/>
                </a:solidFill>
                <a:latin typeface="Arial"/>
              </a:rPr>
              <a:t>August 3, 2026   ·   paper desk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4E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45720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34E0FF"/>
                </a:solidFill>
                <a:latin typeface="Arial"/>
              </a:rPr>
              <a:t>oshal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03120" y="384048"/>
            <a:ext cx="5486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8AA0C8"/>
                </a:solidFill>
                <a:latin typeface="Arial"/>
              </a:rPr>
              <a:t>YESTERDAY'S RESULTS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384048"/>
            <a:ext cx="3474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1">
                <a:solidFill>
                  <a:srgbClr val="8AA0C8"/>
                </a:solidFill>
                <a:latin typeface="Arial"/>
              </a:rPr>
              <a:t>August 3,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188720"/>
            <a:ext cx="10972800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0" b="1">
                <a:solidFill>
                  <a:srgbClr val="27E08A"/>
                </a:solidFill>
                <a:latin typeface="Arial"/>
              </a:rPr>
              <a:t>+$783.10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834640"/>
            <a:ext cx="8229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8AA0C8"/>
                </a:solidFill>
                <a:latin typeface="Arial"/>
              </a:rPr>
              <a:t>Net day P/L   ·   +0.79%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023360"/>
            <a:ext cx="3657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8AA0C8"/>
                </a:solidFill>
                <a:latin typeface="Arial"/>
              </a:rPr>
              <a:t>ACCOUNT EQUITY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389120"/>
            <a:ext cx="36576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>
                <a:solidFill>
                  <a:srgbClr val="EAF2FF"/>
                </a:solidFill>
                <a:latin typeface="Arial"/>
              </a:rPr>
              <a:t>$99,932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0" y="4023360"/>
            <a:ext cx="3657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8AA0C8"/>
                </a:solidFill>
                <a:latin typeface="Arial"/>
              </a:rPr>
              <a:t>OPEN UNREALIZED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9120" y="4389120"/>
            <a:ext cx="36576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>
                <a:solidFill>
                  <a:srgbClr val="27E08A"/>
                </a:solidFill>
                <a:latin typeface="Arial"/>
              </a:rPr>
              <a:t>+$1,506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4023360"/>
            <a:ext cx="3474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8AA0C8"/>
                </a:solidFill>
                <a:latin typeface="Arial"/>
              </a:rPr>
              <a:t>FILLS / POSITIONS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0" y="4389120"/>
            <a:ext cx="34747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>
                <a:solidFill>
                  <a:srgbClr val="34E0FF"/>
                </a:solidFill>
                <a:latin typeface="Arial"/>
              </a:rPr>
              <a:t>16  /  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4E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45720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34E0FF"/>
                </a:solidFill>
                <a:latin typeface="Arial"/>
              </a:rPr>
              <a:t>oshal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03120" y="384048"/>
            <a:ext cx="5486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8AA0C8"/>
                </a:solidFill>
                <a:latin typeface="Arial"/>
              </a:rPr>
              <a:t>TOP OPEN WINNERS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384048"/>
            <a:ext cx="3474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1">
                <a:solidFill>
                  <a:srgbClr val="8AA0C8"/>
                </a:solidFill>
                <a:latin typeface="Arial"/>
              </a:rPr>
              <a:t>August 3,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97280"/>
            <a:ext cx="100584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>
                <a:solidFill>
                  <a:srgbClr val="EAF2FF"/>
                </a:solidFill>
                <a:latin typeface="Arial"/>
              </a:rPr>
              <a:t>Unrealized gains leading the book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48640" y="2194560"/>
          <a:ext cx="10972800" cy="40233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4E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45720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34E0FF"/>
                </a:solidFill>
                <a:latin typeface="Arial"/>
              </a:rPr>
              <a:t>oshal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03120" y="384048"/>
            <a:ext cx="5486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8AA0C8"/>
                </a:solidFill>
                <a:latin typeface="Arial"/>
              </a:rPr>
              <a:t>SINCE INCEPTION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384048"/>
            <a:ext cx="3474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1">
                <a:solidFill>
                  <a:srgbClr val="8AA0C8"/>
                </a:solidFill>
                <a:latin typeface="Arial"/>
              </a:rPr>
              <a:t>August 3,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0972800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600" b="1">
                <a:solidFill>
                  <a:srgbClr val="FF5D6C"/>
                </a:solidFill>
                <a:latin typeface="Arial"/>
              </a:rPr>
              <a:t>-0.07%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108960"/>
            <a:ext cx="109728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8AA0C8"/>
                </a:solidFill>
                <a:latin typeface="Arial"/>
              </a:rPr>
              <a:t>Total return  ·  -$68 over 29 trading days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206240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8AA0C8"/>
                </a:solidFill>
                <a:latin typeface="Arial"/>
              </a:rPr>
              <a:t>STARTING EQUITY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572000"/>
            <a:ext cx="45720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EAF2FF"/>
                </a:solidFill>
                <a:latin typeface="Arial"/>
              </a:rPr>
              <a:t>$100,000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4206240"/>
            <a:ext cx="4572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8AA0C8"/>
                </a:solidFill>
                <a:latin typeface="Arial"/>
              </a:rPr>
              <a:t>EQUITY AT REPORT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0" y="4572000"/>
            <a:ext cx="45720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34E0FF"/>
                </a:solidFill>
                <a:latin typeface="Arial"/>
              </a:rPr>
              <a:t>$99,932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4E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45720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34E0FF"/>
                </a:solidFill>
                <a:latin typeface="Arial"/>
              </a:rPr>
              <a:t>oshal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03120" y="384048"/>
            <a:ext cx="5486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8AA0C8"/>
                </a:solidFill>
                <a:latin typeface="Arial"/>
              </a:rPr>
              <a:t>WHY THE TRIGGERS FIRED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384048"/>
            <a:ext cx="3474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1">
                <a:solidFill>
                  <a:srgbClr val="8AA0C8"/>
                </a:solidFill>
                <a:latin typeface="Arial"/>
              </a:rPr>
              <a:t>August 3,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9728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34E0FF"/>
                </a:solidFill>
                <a:latin typeface="Arial"/>
              </a:rPr>
              <a:t>89 decisions  ·  9 buys / 9 sells / 71 holds  ·  avg confidence 0.82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194560"/>
            <a:ext cx="6400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EAF2FF"/>
                </a:solidFill>
                <a:latin typeface="Arial"/>
              </a:rPr>
              <a:t>signal-driven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79" y="2194560"/>
            <a:ext cx="4023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8AA0C8"/>
                </a:solidFill>
                <a:latin typeface="Arial"/>
              </a:rPr>
              <a:t>73 decisions   conf 0.78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798064"/>
            <a:ext cx="6400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EAF2FF"/>
                </a:solidFill>
                <a:latin typeface="Arial"/>
              </a:rPr>
              <a:t>rotation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79" y="2798064"/>
            <a:ext cx="4023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8AA0C8"/>
                </a:solidFill>
                <a:latin typeface="Arial"/>
              </a:rPr>
              <a:t>12 decisions   conf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401568"/>
            <a:ext cx="6400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EAF2FF"/>
                </a:solidFill>
                <a:latin typeface="Arial"/>
              </a:rPr>
              <a:t>breakdown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79" y="3401568"/>
            <a:ext cx="4023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8AA0C8"/>
                </a:solidFill>
                <a:latin typeface="Arial"/>
              </a:rPr>
              <a:t>2 decisions   conf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005072"/>
            <a:ext cx="6400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EAF2FF"/>
                </a:solidFill>
                <a:latin typeface="Arial"/>
              </a:rPr>
              <a:t>take profit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79" y="4005072"/>
            <a:ext cx="40233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8AA0C8"/>
                </a:solidFill>
                <a:latin typeface="Arial"/>
              </a:rPr>
              <a:t>2 decisions   conf 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4E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45720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34E0FF"/>
                </a:solidFill>
                <a:latin typeface="Arial"/>
              </a:rPr>
              <a:t>oshal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03120" y="384048"/>
            <a:ext cx="5486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8AA0C8"/>
                </a:solidFill>
                <a:latin typeface="Arial"/>
              </a:rPr>
              <a:t>NOTABLE TRADES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384048"/>
            <a:ext cx="3474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1">
                <a:solidFill>
                  <a:srgbClr val="8AA0C8"/>
                </a:solidFill>
                <a:latin typeface="Arial"/>
              </a:rPr>
              <a:t>August 3,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97280"/>
            <a:ext cx="109728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EAF2FF"/>
                </a:solidFill>
                <a:latin typeface="Arial"/>
              </a:rPr>
              <a:t>Largest realized exits and why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103120"/>
            <a:ext cx="2011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8AA0C8"/>
                </a:solidFill>
                <a:latin typeface="Arial"/>
              </a:rPr>
              <a:t>SYMBOL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51760" y="2103120"/>
            <a:ext cx="14630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8AA0C8"/>
                </a:solidFill>
                <a:latin typeface="Arial"/>
              </a:rPr>
              <a:t>P&amp;L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97680" y="210312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8AA0C8"/>
                </a:solidFill>
                <a:latin typeface="Arial"/>
              </a:rPr>
              <a:t>REASON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560320"/>
            <a:ext cx="20116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EAF2FF"/>
                </a:solidFill>
                <a:latin typeface="Arial"/>
              </a:rPr>
              <a:t>SNOW sell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51760" y="2560320"/>
            <a:ext cx="1645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27E08A"/>
                </a:solidFill>
                <a:latin typeface="Arial"/>
              </a:rPr>
              <a:t>+$263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97680" y="2560320"/>
            <a:ext cx="7498079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8AA0C8"/>
                </a:solidFill>
                <a:latin typeface="Arial"/>
              </a:rPr>
              <a:t>Risk exit (take_profit)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90672"/>
            <a:ext cx="20116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EAF2FF"/>
                </a:solidFill>
                <a:latin typeface="Arial"/>
              </a:rPr>
              <a:t>MSFT sell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51760" y="3090672"/>
            <a:ext cx="1645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27E08A"/>
                </a:solidFill>
                <a:latin typeface="Arial"/>
              </a:rPr>
              <a:t>+$224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0" y="3090672"/>
            <a:ext cx="7498079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8AA0C8"/>
                </a:solidFill>
                <a:latin typeface="Arial"/>
              </a:rPr>
              <a:t>Risk exit (take_profit)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3621024"/>
            <a:ext cx="20116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EAF2FF"/>
                </a:solidFill>
                <a:latin typeface="Arial"/>
              </a:rPr>
              <a:t>ANET sell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51760" y="3621024"/>
            <a:ext cx="1645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FF5D6C"/>
                </a:solidFill>
                <a:latin typeface="Arial"/>
              </a:rPr>
              <a:t>-$128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97680" y="3621024"/>
            <a:ext cx="7498079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8AA0C8"/>
                </a:solidFill>
                <a:latin typeface="Arial"/>
              </a:rPr>
              <a:t>Rotation (gravity)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4151376"/>
            <a:ext cx="20116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EAF2FF"/>
                </a:solidFill>
                <a:latin typeface="Arial"/>
              </a:rPr>
              <a:t>GNOM sell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51760" y="4151376"/>
            <a:ext cx="1645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FF5D6C"/>
                </a:solidFill>
                <a:latin typeface="Arial"/>
              </a:rPr>
              <a:t>-$120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97680" y="4151376"/>
            <a:ext cx="7498079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8AA0C8"/>
                </a:solidFill>
                <a:latin typeface="Arial"/>
              </a:rPr>
              <a:t>Rotation (gravity)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4681728"/>
            <a:ext cx="20116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EAF2FF"/>
                </a:solidFill>
                <a:latin typeface="Arial"/>
              </a:rPr>
              <a:t>DDOG sell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51760" y="4681728"/>
            <a:ext cx="1645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FF5D6C"/>
                </a:solidFill>
                <a:latin typeface="Arial"/>
              </a:rPr>
              <a:t>-$34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97680" y="4681728"/>
            <a:ext cx="7498079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8AA0C8"/>
                </a:solidFill>
                <a:latin typeface="Arial"/>
              </a:rPr>
              <a:t>Rotation (gravity)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5212080"/>
            <a:ext cx="20116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EAF2FF"/>
                </a:solidFill>
                <a:latin typeface="Arial"/>
              </a:rPr>
              <a:t>AAPL sell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51760" y="5212080"/>
            <a:ext cx="1645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FF5D6C"/>
                </a:solidFill>
                <a:latin typeface="Arial"/>
              </a:rPr>
              <a:t>-$20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97680" y="5212080"/>
            <a:ext cx="7498079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8AA0C8"/>
                </a:solidFill>
                <a:latin typeface="Arial"/>
              </a:rPr>
              <a:t>Protective exit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5742432"/>
            <a:ext cx="20116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EAF2FF"/>
                </a:solidFill>
                <a:latin typeface="Arial"/>
              </a:rPr>
              <a:t>PYPL sell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51760" y="5742432"/>
            <a:ext cx="1645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27E08A"/>
                </a:solidFill>
                <a:latin typeface="Arial"/>
              </a:rPr>
              <a:t>+$8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97680" y="5742432"/>
            <a:ext cx="7498079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8AA0C8"/>
                </a:solidFill>
                <a:latin typeface="Arial"/>
              </a:rPr>
              <a:t>Rotation (gravity)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4E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45720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34E0FF"/>
                </a:solidFill>
                <a:latin typeface="Arial"/>
              </a:rPr>
              <a:t>oshal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03120" y="384048"/>
            <a:ext cx="5486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8AA0C8"/>
                </a:solidFill>
                <a:latin typeface="Arial"/>
              </a:rPr>
              <a:t>MARKET SENTIMENT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384048"/>
            <a:ext cx="3474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1">
                <a:solidFill>
                  <a:srgbClr val="8AA0C8"/>
                </a:solidFill>
                <a:latin typeface="Arial"/>
              </a:rPr>
              <a:t>August 3,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097280"/>
            <a:ext cx="109728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34E0FF"/>
                </a:solidFill>
                <a:latin typeface="Arial"/>
              </a:rPr>
              <a:t>102 market signals tracked — most active names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920240"/>
            <a:ext cx="109728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EAF2FF"/>
                </a:solidFill>
                <a:latin typeface="Arial"/>
              </a:rPr>
              <a:t>AMZN (13)   MSFT (10)   AAPL (6)   META (6)   GOOGL (6)   ANET (3)   INTC (3)   AMD (3)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8AA0C8"/>
                </a:solidFill>
                <a:latin typeface="Arial"/>
              </a:rPr>
              <a:t>•  10 Information Technology Stocks With Whale Alerts In Today’s Session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93008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8AA0C8"/>
                </a:solidFill>
                <a:latin typeface="Arial"/>
              </a:rPr>
              <a:t>•  AAPL sell @ 305.91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968496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8AA0C8"/>
                </a:solidFill>
                <a:latin typeface="Arial"/>
              </a:rPr>
              <a:t>•  AAPL sell @ 308.26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4443983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8AA0C8"/>
                </a:solidFill>
                <a:latin typeface="Arial"/>
              </a:rPr>
              <a:t>•  ABT buy @ 107.81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4919471"/>
            <a:ext cx="10972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8AA0C8"/>
                </a:solidFill>
                <a:latin typeface="Arial"/>
              </a:rPr>
              <a:t>•  ABT buy @ 108.01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4E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45720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34E0FF"/>
                </a:solidFill>
                <a:latin typeface="Arial"/>
              </a:rPr>
              <a:t>oshal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03120" y="384048"/>
            <a:ext cx="5486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8AA0C8"/>
                </a:solidFill>
                <a:latin typeface="Arial"/>
              </a:rPr>
              <a:t>OPTIMIZATIONS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384048"/>
            <a:ext cx="3474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1">
                <a:solidFill>
                  <a:srgbClr val="8AA0C8"/>
                </a:solidFill>
                <a:latin typeface="Arial"/>
              </a:rPr>
              <a:t>August 3,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377440"/>
            <a:ext cx="109728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8AA0C8"/>
                </a:solidFill>
                <a:latin typeface="Arial"/>
              </a:rPr>
              <a:t>No parameter changes recommended this session.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566160"/>
            <a:ext cx="109728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8AA0C8"/>
                </a:solidFill>
                <a:latin typeface="Arial"/>
              </a:rPr>
              <a:t>The strategy held its current configuration.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4E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45720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34E0FF"/>
                </a:solidFill>
                <a:latin typeface="Arial"/>
              </a:rPr>
              <a:t>oshal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03120" y="384048"/>
            <a:ext cx="5486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8AA0C8"/>
                </a:solidFill>
                <a:latin typeface="Arial"/>
              </a:rPr>
              <a:t>WHAT CHANGED · OPERATIONS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384048"/>
            <a:ext cx="3474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1">
                <a:solidFill>
                  <a:srgbClr val="8AA0C8"/>
                </a:solidFill>
                <a:latin typeface="Arial"/>
              </a:rPr>
              <a:t>August 3,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377440"/>
            <a:ext cx="109728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8AA0C8"/>
                </a:solidFill>
                <a:latin typeface="Arial"/>
              </a:rPr>
              <a:t>No strategy changes since the last report.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566160"/>
            <a:ext cx="109728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8AA0C8"/>
                </a:solidFill>
                <a:latin typeface="Arial"/>
              </a:rPr>
              <a:t>Operations nominal — the report ran on schedule.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34E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45720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>
                <a:solidFill>
                  <a:srgbClr val="34E0FF"/>
                </a:solidFill>
                <a:latin typeface="Arial"/>
              </a:rPr>
              <a:t>oshal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03120" y="384048"/>
            <a:ext cx="5486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8AA0C8"/>
                </a:solidFill>
                <a:latin typeface="Arial"/>
              </a:rPr>
              <a:t>BOOK AT CLOSE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384048"/>
            <a:ext cx="34747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1">
                <a:solidFill>
                  <a:srgbClr val="8AA0C8"/>
                </a:solidFill>
                <a:latin typeface="Arial"/>
              </a:rPr>
              <a:t>August 3,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828800"/>
            <a:ext cx="548640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0" b="1">
                <a:solidFill>
                  <a:srgbClr val="34E0FF"/>
                </a:solidFill>
                <a:latin typeface="Arial"/>
              </a:rPr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023360"/>
            <a:ext cx="54864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8AA0C8"/>
                </a:solidFill>
                <a:latin typeface="Arial"/>
              </a:rPr>
              <a:t>OPEN POSITIONS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2103120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8AA0C8"/>
                </a:solidFill>
                <a:latin typeface="Arial"/>
              </a:rPr>
              <a:t>OPEN UNREALIZED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2468880"/>
            <a:ext cx="5486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5000" b="1">
                <a:solidFill>
                  <a:srgbClr val="27E08A"/>
                </a:solidFill>
                <a:latin typeface="Arial"/>
              </a:rPr>
              <a:t>+$1,506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3749039"/>
            <a:ext cx="5486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8AA0C8"/>
                </a:solidFill>
                <a:latin typeface="Arial"/>
              </a:rPr>
              <a:t>LEADERS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4114800"/>
            <a:ext cx="54864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>
                <a:solidFill>
                  <a:srgbClr val="EAF2FF"/>
                </a:solidFill>
                <a:latin typeface="Arial"/>
              </a:rPr>
              <a:t>NLR   ETN   GRID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